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6"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82" d="100"/>
          <a:sy n="82" d="100"/>
        </p:scale>
        <p:origin x="163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17D818-9CF5-4E43-B524-632593C56DE0}" type="datetimeFigureOut">
              <a:rPr lang="en-US" smtClean="0"/>
              <a:t>9/16/2020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FA5A31-9F60-419B-AECC-B2E1EC573E35}" type="slidenum">
              <a:rPr lang="en-US" smtClean="0"/>
              <a:t>‹#›</a:t>
            </a:fld>
            <a:endParaRPr lang="en-US"/>
          </a:p>
        </p:txBody>
      </p:sp>
    </p:spTree>
    <p:extLst>
      <p:ext uri="{BB962C8B-B14F-4D97-AF65-F5344CB8AC3E}">
        <p14:creationId xmlns:p14="http://schemas.microsoft.com/office/powerpoint/2010/main" val="4112507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Synch: Time one task spends waiting for another</a:t>
            </a:r>
          </a:p>
          <a:p>
            <a:r>
              <a:rPr lang="en-US" dirty="0"/>
              <a:t>Parallelism Reduction: Synchronization forces one or more threads to wait for one another</a:t>
            </a:r>
          </a:p>
          <a:p>
            <a:r>
              <a:rPr lang="en-US" dirty="0"/>
              <a:t>Failure Propagation: If a thread fails, other threads will be waiting indefinitely</a:t>
            </a:r>
          </a:p>
        </p:txBody>
      </p:sp>
      <p:sp>
        <p:nvSpPr>
          <p:cNvPr id="4" name="Slide Number Placeholder 3"/>
          <p:cNvSpPr>
            <a:spLocks noGrp="1"/>
          </p:cNvSpPr>
          <p:nvPr>
            <p:ph type="sldNum" sz="quarter" idx="5"/>
          </p:nvPr>
        </p:nvSpPr>
        <p:spPr/>
        <p:txBody>
          <a:bodyPr/>
          <a:lstStyle/>
          <a:p>
            <a:fld id="{69FA5A31-9F60-419B-AECC-B2E1EC573E35}" type="slidenum">
              <a:rPr lang="en-US" smtClean="0"/>
              <a:t>3</a:t>
            </a:fld>
            <a:endParaRPr lang="en-US"/>
          </a:p>
        </p:txBody>
      </p:sp>
    </p:spTree>
    <p:extLst>
      <p:ext uri="{BB962C8B-B14F-4D97-AF65-F5344CB8AC3E}">
        <p14:creationId xmlns:p14="http://schemas.microsoft.com/office/powerpoint/2010/main" val="2174438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the machine has an atomic read and write, the interaction will not violate any instantaneous properties, and if the client does not require the sum to be exact and the interaction occurs infrequently enough, the add operation may provide an acceptably accurate result.</a:t>
            </a:r>
          </a:p>
        </p:txBody>
      </p:sp>
      <p:sp>
        <p:nvSpPr>
          <p:cNvPr id="4" name="Slide Number Placeholder 3"/>
          <p:cNvSpPr>
            <a:spLocks noGrp="1"/>
          </p:cNvSpPr>
          <p:nvPr>
            <p:ph type="sldNum" sz="quarter" idx="5"/>
          </p:nvPr>
        </p:nvSpPr>
        <p:spPr/>
        <p:txBody>
          <a:bodyPr/>
          <a:lstStyle/>
          <a:p>
            <a:fld id="{69FA5A31-9F60-419B-AECC-B2E1EC573E35}" type="slidenum">
              <a:rPr lang="en-US" smtClean="0"/>
              <a:t>6</a:t>
            </a:fld>
            <a:endParaRPr lang="en-US"/>
          </a:p>
        </p:txBody>
      </p:sp>
    </p:spTree>
    <p:extLst>
      <p:ext uri="{BB962C8B-B14F-4D97-AF65-F5344CB8AC3E}">
        <p14:creationId xmlns:p14="http://schemas.microsoft.com/office/powerpoint/2010/main" val="1839864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FA5A31-9F60-419B-AECC-B2E1EC573E35}" type="slidenum">
              <a:rPr lang="en-US" smtClean="0"/>
              <a:t>9</a:t>
            </a:fld>
            <a:endParaRPr lang="en-US"/>
          </a:p>
        </p:txBody>
      </p:sp>
    </p:spTree>
    <p:extLst>
      <p:ext uri="{BB962C8B-B14F-4D97-AF65-F5344CB8AC3E}">
        <p14:creationId xmlns:p14="http://schemas.microsoft.com/office/powerpoint/2010/main" val="2452131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72EAD83B-BDCB-4471-9739-BD0EC488ECA2}" type="datetimeFigureOut">
              <a:rPr lang="en-US" smtClean="0"/>
              <a:t>9/16/2020</a:t>
            </a:fld>
            <a:endParaRPr lang="en-US"/>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C664F41D-BD09-4A39-B085-5459E6A412D6}" type="slidenum">
              <a:rPr lang="en-US" smtClean="0"/>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1622757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EAD83B-BDCB-4471-9739-BD0EC488ECA2}"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64F41D-BD09-4A39-B085-5459E6A412D6}" type="slidenum">
              <a:rPr lang="en-US" smtClean="0"/>
              <a:t>‹#›</a:t>
            </a:fld>
            <a:endParaRPr lang="en-US"/>
          </a:p>
        </p:txBody>
      </p:sp>
    </p:spTree>
    <p:extLst>
      <p:ext uri="{BB962C8B-B14F-4D97-AF65-F5344CB8AC3E}">
        <p14:creationId xmlns:p14="http://schemas.microsoft.com/office/powerpoint/2010/main" val="2024207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EAD83B-BDCB-4471-9739-BD0EC488ECA2}"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64F41D-BD09-4A39-B085-5459E6A412D6}" type="slidenum">
              <a:rPr lang="en-US" smtClean="0"/>
              <a:t>‹#›</a:t>
            </a:fld>
            <a:endParaRPr lang="en-US"/>
          </a:p>
        </p:txBody>
      </p:sp>
    </p:spTree>
    <p:extLst>
      <p:ext uri="{BB962C8B-B14F-4D97-AF65-F5344CB8AC3E}">
        <p14:creationId xmlns:p14="http://schemas.microsoft.com/office/powerpoint/2010/main" val="1493013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EAD83B-BDCB-4471-9739-BD0EC488ECA2}"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64F41D-BD09-4A39-B085-5459E6A412D6}" type="slidenum">
              <a:rPr lang="en-US" smtClean="0"/>
              <a:t>‹#›</a:t>
            </a:fld>
            <a:endParaRPr lang="en-US"/>
          </a:p>
        </p:txBody>
      </p:sp>
    </p:spTree>
    <p:extLst>
      <p:ext uri="{BB962C8B-B14F-4D97-AF65-F5344CB8AC3E}">
        <p14:creationId xmlns:p14="http://schemas.microsoft.com/office/powerpoint/2010/main" val="3524919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EAD83B-BDCB-4471-9739-BD0EC488ECA2}"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64F41D-BD09-4A39-B085-5459E6A412D6}" type="slidenum">
              <a:rPr lang="en-US" smtClean="0"/>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7642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2EAD83B-BDCB-4471-9739-BD0EC488ECA2}"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64F41D-BD09-4A39-B085-5459E6A412D6}" type="slidenum">
              <a:rPr lang="en-US" smtClean="0"/>
              <a:t>‹#›</a:t>
            </a:fld>
            <a:endParaRPr lang="en-US"/>
          </a:p>
        </p:txBody>
      </p:sp>
    </p:spTree>
    <p:extLst>
      <p:ext uri="{BB962C8B-B14F-4D97-AF65-F5344CB8AC3E}">
        <p14:creationId xmlns:p14="http://schemas.microsoft.com/office/powerpoint/2010/main" val="810947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2EAD83B-BDCB-4471-9739-BD0EC488ECA2}" type="datetimeFigureOut">
              <a:rPr lang="en-US" smtClean="0"/>
              <a:t>9/16/2020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64F41D-BD09-4A39-B085-5459E6A412D6}" type="slidenum">
              <a:rPr lang="en-US" smtClean="0"/>
              <a:t>‹#›</a:t>
            </a:fld>
            <a:endParaRPr lang="en-US"/>
          </a:p>
        </p:txBody>
      </p:sp>
    </p:spTree>
    <p:extLst>
      <p:ext uri="{BB962C8B-B14F-4D97-AF65-F5344CB8AC3E}">
        <p14:creationId xmlns:p14="http://schemas.microsoft.com/office/powerpoint/2010/main" val="4209687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2EAD83B-BDCB-4471-9739-BD0EC488ECA2}" type="datetimeFigureOut">
              <a:rPr lang="en-US" smtClean="0"/>
              <a:t>9/16/2020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64F41D-BD09-4A39-B085-5459E6A412D6}" type="slidenum">
              <a:rPr lang="en-US" smtClean="0"/>
              <a:t>‹#›</a:t>
            </a:fld>
            <a:endParaRPr lang="en-US"/>
          </a:p>
        </p:txBody>
      </p:sp>
    </p:spTree>
    <p:extLst>
      <p:ext uri="{BB962C8B-B14F-4D97-AF65-F5344CB8AC3E}">
        <p14:creationId xmlns:p14="http://schemas.microsoft.com/office/powerpoint/2010/main" val="3930977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EAD83B-BDCB-4471-9739-BD0EC488ECA2}" type="datetimeFigureOut">
              <a:rPr lang="en-US" smtClean="0"/>
              <a:t>9/16/2020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64F41D-BD09-4A39-B085-5459E6A412D6}" type="slidenum">
              <a:rPr lang="en-US" smtClean="0"/>
              <a:t>‹#›</a:t>
            </a:fld>
            <a:endParaRPr lang="en-US"/>
          </a:p>
        </p:txBody>
      </p:sp>
    </p:spTree>
    <p:extLst>
      <p:ext uri="{BB962C8B-B14F-4D97-AF65-F5344CB8AC3E}">
        <p14:creationId xmlns:p14="http://schemas.microsoft.com/office/powerpoint/2010/main" val="2810504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EAD83B-BDCB-4471-9739-BD0EC488ECA2}"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64F41D-BD09-4A39-B085-5459E6A412D6}" type="slidenum">
              <a:rPr lang="en-US" smtClean="0"/>
              <a:t>‹#›</a:t>
            </a:fld>
            <a:endParaRPr lang="en-US"/>
          </a:p>
        </p:txBody>
      </p:sp>
    </p:spTree>
    <p:extLst>
      <p:ext uri="{BB962C8B-B14F-4D97-AF65-F5344CB8AC3E}">
        <p14:creationId xmlns:p14="http://schemas.microsoft.com/office/powerpoint/2010/main" val="4133508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EAD83B-BDCB-4471-9739-BD0EC488ECA2}"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64F41D-BD09-4A39-B085-5459E6A412D6}" type="slidenum">
              <a:rPr lang="en-US" smtClean="0"/>
              <a:t>‹#›</a:t>
            </a:fld>
            <a:endParaRPr lang="en-US"/>
          </a:p>
        </p:txBody>
      </p:sp>
    </p:spTree>
    <p:extLst>
      <p:ext uri="{BB962C8B-B14F-4D97-AF65-F5344CB8AC3E}">
        <p14:creationId xmlns:p14="http://schemas.microsoft.com/office/powerpoint/2010/main" val="4149725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72EAD83B-BDCB-4471-9739-BD0EC488ECA2}" type="datetimeFigureOut">
              <a:rPr lang="en-US" smtClean="0"/>
              <a:t>9/16/2020</a:t>
            </a:fld>
            <a:endParaRPr lang="en-US"/>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C664F41D-BD09-4A39-B085-5459E6A412D6}" type="slidenum">
              <a:rPr lang="en-US" smtClean="0"/>
              <a:t>‹#›</a:t>
            </a:fld>
            <a:endParaRPr lang="en-US"/>
          </a:p>
        </p:txBody>
      </p:sp>
    </p:spTree>
    <p:extLst>
      <p:ext uri="{BB962C8B-B14F-4D97-AF65-F5344CB8AC3E}">
        <p14:creationId xmlns:p14="http://schemas.microsoft.com/office/powerpoint/2010/main" val="4228055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EF88E-7602-463A-8183-BE2640672104}"/>
              </a:ext>
            </a:extLst>
          </p:cNvPr>
          <p:cNvSpPr>
            <a:spLocks noGrp="1"/>
          </p:cNvSpPr>
          <p:nvPr>
            <p:ph type="ctrTitle"/>
          </p:nvPr>
        </p:nvSpPr>
        <p:spPr/>
        <p:txBody>
          <a:bodyPr/>
          <a:lstStyle/>
          <a:p>
            <a:r>
              <a:rPr lang="en-US" dirty="0"/>
              <a:t>Unsynchronized Techniques for Approximate Parallel Computing</a:t>
            </a:r>
          </a:p>
        </p:txBody>
      </p:sp>
      <p:sp>
        <p:nvSpPr>
          <p:cNvPr id="3" name="Subtitle 2">
            <a:extLst>
              <a:ext uri="{FF2B5EF4-FFF2-40B4-BE49-F238E27FC236}">
                <a16:creationId xmlns:a16="http://schemas.microsoft.com/office/drawing/2014/main" id="{A2A388B1-A0AC-44C7-A206-A55C8A6307D2}"/>
              </a:ext>
            </a:extLst>
          </p:cNvPr>
          <p:cNvSpPr>
            <a:spLocks noGrp="1"/>
          </p:cNvSpPr>
          <p:nvPr>
            <p:ph type="subTitle" idx="1"/>
          </p:nvPr>
        </p:nvSpPr>
        <p:spPr>
          <a:xfrm>
            <a:off x="487431" y="6489441"/>
            <a:ext cx="9418320" cy="1691640"/>
          </a:xfrm>
        </p:spPr>
        <p:txBody>
          <a:bodyPr/>
          <a:lstStyle/>
          <a:p>
            <a:r>
              <a:rPr lang="en-US" dirty="0"/>
              <a:t>Michael Wollenhaup</a:t>
            </a:r>
          </a:p>
        </p:txBody>
      </p:sp>
      <p:sp>
        <p:nvSpPr>
          <p:cNvPr id="4" name="TextBox 3">
            <a:extLst>
              <a:ext uri="{FF2B5EF4-FFF2-40B4-BE49-F238E27FC236}">
                <a16:creationId xmlns:a16="http://schemas.microsoft.com/office/drawing/2014/main" id="{6756B888-AA23-4740-9770-13B433D07B4D}"/>
              </a:ext>
            </a:extLst>
          </p:cNvPr>
          <p:cNvSpPr txBox="1"/>
          <p:nvPr/>
        </p:nvSpPr>
        <p:spPr>
          <a:xfrm>
            <a:off x="1800808" y="4800600"/>
            <a:ext cx="5001209" cy="369332"/>
          </a:xfrm>
          <a:prstGeom prst="rect">
            <a:avLst/>
          </a:prstGeom>
          <a:noFill/>
        </p:spPr>
        <p:txBody>
          <a:bodyPr wrap="square" rtlCol="0">
            <a:spAutoFit/>
          </a:bodyPr>
          <a:lstStyle/>
          <a:p>
            <a:r>
              <a:rPr lang="en-US" dirty="0"/>
              <a:t>By Martin C. </a:t>
            </a:r>
            <a:r>
              <a:rPr lang="en-US" dirty="0" err="1"/>
              <a:t>Rinard</a:t>
            </a:r>
            <a:endParaRPr lang="en-US" dirty="0"/>
          </a:p>
        </p:txBody>
      </p:sp>
    </p:spTree>
    <p:extLst>
      <p:ext uri="{BB962C8B-B14F-4D97-AF65-F5344CB8AC3E}">
        <p14:creationId xmlns:p14="http://schemas.microsoft.com/office/powerpoint/2010/main" val="34222543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418F3-30C8-4DFB-A371-D336AFA223AF}"/>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EFEF2C03-5FA7-4CF7-A39B-5DC41BF5EC1F}"/>
              </a:ext>
            </a:extLst>
          </p:cNvPr>
          <p:cNvSpPr>
            <a:spLocks noGrp="1"/>
          </p:cNvSpPr>
          <p:nvPr>
            <p:ph idx="1"/>
          </p:nvPr>
        </p:nvSpPr>
        <p:spPr>
          <a:xfrm>
            <a:off x="1261872" y="2174631"/>
            <a:ext cx="8595360" cy="2508738"/>
          </a:xfrm>
        </p:spPr>
        <p:txBody>
          <a:bodyPr/>
          <a:lstStyle/>
          <a:p>
            <a:r>
              <a:rPr lang="en-US" dirty="0"/>
              <a:t>Synchronized parallel computations can suffer from a variety of issues such as synchronization overhead, parallelism reduction, and failure propagation. </a:t>
            </a:r>
          </a:p>
          <a:p>
            <a:r>
              <a:rPr lang="en-US" dirty="0"/>
              <a:t>This paper presented a set of techniques to achieve similar results without the need for a synchronized system</a:t>
            </a:r>
          </a:p>
          <a:p>
            <a:r>
              <a:rPr lang="en-US" dirty="0"/>
              <a:t>Although these techniques within the paper have shown success, there is a struggle to find use within the “current rigid value system”, which condemns techniques as unstable, even though the execution is successful.</a:t>
            </a:r>
          </a:p>
        </p:txBody>
      </p:sp>
    </p:spTree>
    <p:extLst>
      <p:ext uri="{BB962C8B-B14F-4D97-AF65-F5344CB8AC3E}">
        <p14:creationId xmlns:p14="http://schemas.microsoft.com/office/powerpoint/2010/main" val="88737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6EE7D-3159-4738-9360-E154DB02CB1B}"/>
              </a:ext>
            </a:extLst>
          </p:cNvPr>
          <p:cNvSpPr>
            <a:spLocks noGrp="1"/>
          </p:cNvSpPr>
          <p:nvPr>
            <p:ph type="title"/>
          </p:nvPr>
        </p:nvSpPr>
        <p:spPr>
          <a:xfrm>
            <a:off x="499872" y="166468"/>
            <a:ext cx="9692640" cy="1325562"/>
          </a:xfrm>
        </p:spPr>
        <p:txBody>
          <a:bodyPr/>
          <a:lstStyle/>
          <a:p>
            <a:r>
              <a:rPr lang="en-US" dirty="0"/>
              <a:t>Example Questions</a:t>
            </a:r>
          </a:p>
        </p:txBody>
      </p:sp>
      <p:sp>
        <p:nvSpPr>
          <p:cNvPr id="3" name="Content Placeholder 2">
            <a:extLst>
              <a:ext uri="{FF2B5EF4-FFF2-40B4-BE49-F238E27FC236}">
                <a16:creationId xmlns:a16="http://schemas.microsoft.com/office/drawing/2014/main" id="{6536009D-6747-43D5-9F5F-4C58DAAAF7E3}"/>
              </a:ext>
            </a:extLst>
          </p:cNvPr>
          <p:cNvSpPr>
            <a:spLocks noGrp="1"/>
          </p:cNvSpPr>
          <p:nvPr>
            <p:ph idx="1"/>
          </p:nvPr>
        </p:nvSpPr>
        <p:spPr>
          <a:xfrm>
            <a:off x="1261872" y="2122622"/>
            <a:ext cx="8595360" cy="3912308"/>
          </a:xfrm>
        </p:spPr>
        <p:txBody>
          <a:bodyPr/>
          <a:lstStyle/>
          <a:p>
            <a:r>
              <a:rPr lang="en-US" dirty="0"/>
              <a:t>An out-of-bounds error would be an example of a violation of what type of consistency property?</a:t>
            </a:r>
          </a:p>
          <a:p>
            <a:pPr lvl="3"/>
            <a:r>
              <a:rPr lang="en-US" dirty="0"/>
              <a:t>A) History-Sensitive</a:t>
            </a:r>
          </a:p>
          <a:p>
            <a:pPr lvl="3"/>
            <a:r>
              <a:rPr lang="en-US" dirty="0"/>
              <a:t>B) Instantaneous</a:t>
            </a:r>
          </a:p>
          <a:p>
            <a:pPr lvl="3"/>
            <a:r>
              <a:rPr lang="en-US" dirty="0"/>
              <a:t>C) History-Insensitive</a:t>
            </a:r>
          </a:p>
          <a:p>
            <a:pPr lvl="3"/>
            <a:r>
              <a:rPr lang="en-US" dirty="0"/>
              <a:t>D) Overflow Prevention</a:t>
            </a:r>
          </a:p>
          <a:p>
            <a:r>
              <a:rPr lang="en-US" dirty="0"/>
              <a:t>Which of the following is not a downside to synchronized parallel computations?</a:t>
            </a:r>
          </a:p>
          <a:p>
            <a:pPr lvl="3"/>
            <a:r>
              <a:rPr lang="en-US" dirty="0"/>
              <a:t>A) Windows of Vulnerability</a:t>
            </a:r>
          </a:p>
          <a:p>
            <a:pPr lvl="3"/>
            <a:r>
              <a:rPr lang="en-US" dirty="0"/>
              <a:t>B) Parallelism Reduction</a:t>
            </a:r>
          </a:p>
          <a:p>
            <a:pPr lvl="3"/>
            <a:r>
              <a:rPr lang="en-US" dirty="0"/>
              <a:t>C) Synchronization Overhead</a:t>
            </a:r>
          </a:p>
          <a:p>
            <a:pPr lvl="3"/>
            <a:r>
              <a:rPr lang="en-US" dirty="0"/>
              <a:t>D) Failure Propagation</a:t>
            </a:r>
          </a:p>
          <a:p>
            <a:endParaRPr lang="en-US" dirty="0"/>
          </a:p>
        </p:txBody>
      </p:sp>
    </p:spTree>
    <p:extLst>
      <p:ext uri="{BB962C8B-B14F-4D97-AF65-F5344CB8AC3E}">
        <p14:creationId xmlns:p14="http://schemas.microsoft.com/office/powerpoint/2010/main" val="2822566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71077-7A87-4305-A001-49D1886B9819}"/>
              </a:ext>
            </a:extLst>
          </p:cNvPr>
          <p:cNvSpPr>
            <a:spLocks noGrp="1"/>
          </p:cNvSpPr>
          <p:nvPr>
            <p:ph type="title"/>
          </p:nvPr>
        </p:nvSpPr>
        <p:spPr>
          <a:xfrm>
            <a:off x="447869" y="752508"/>
            <a:ext cx="2731630" cy="707260"/>
          </a:xfrm>
        </p:spPr>
        <p:txBody>
          <a:bodyPr/>
          <a:lstStyle/>
          <a:p>
            <a:r>
              <a:rPr lang="en-US" dirty="0"/>
              <a:t>Overview</a:t>
            </a:r>
          </a:p>
        </p:txBody>
      </p:sp>
      <p:sp>
        <p:nvSpPr>
          <p:cNvPr id="3" name="Content Placeholder 2">
            <a:extLst>
              <a:ext uri="{FF2B5EF4-FFF2-40B4-BE49-F238E27FC236}">
                <a16:creationId xmlns:a16="http://schemas.microsoft.com/office/drawing/2014/main" id="{9E2CBB1F-7C36-4AD7-93B3-3E2C2F905542}"/>
              </a:ext>
            </a:extLst>
          </p:cNvPr>
          <p:cNvSpPr>
            <a:spLocks noGrp="1"/>
          </p:cNvSpPr>
          <p:nvPr>
            <p:ph idx="1"/>
          </p:nvPr>
        </p:nvSpPr>
        <p:spPr>
          <a:xfrm>
            <a:off x="0" y="1754155"/>
            <a:ext cx="8595360" cy="4351337"/>
          </a:xfrm>
        </p:spPr>
        <p:txBody>
          <a:bodyPr/>
          <a:lstStyle/>
          <a:p>
            <a:r>
              <a:rPr lang="en-US" dirty="0"/>
              <a:t>The goal of the techniques presented in this paper is to achieve acceptable unsynchronous parallel communications</a:t>
            </a:r>
          </a:p>
          <a:p>
            <a:r>
              <a:rPr lang="en-US" dirty="0"/>
              <a:t>These techniques are engineered to:</a:t>
            </a:r>
          </a:p>
          <a:p>
            <a:pPr lvl="6"/>
            <a:r>
              <a:rPr lang="en-US" dirty="0"/>
              <a:t>1. Preserve key data structure consistency constraints</a:t>
            </a:r>
          </a:p>
          <a:p>
            <a:pPr lvl="6"/>
            <a:r>
              <a:rPr lang="en-US" dirty="0"/>
              <a:t>2. Produce a result that is accurate enough, often enough</a:t>
            </a:r>
          </a:p>
          <a:p>
            <a:r>
              <a:rPr lang="en-US" dirty="0"/>
              <a:t>Because these techniques are not synchronized, they can eliminate many issues that come with synchronous parallel applications.</a:t>
            </a:r>
          </a:p>
          <a:p>
            <a:r>
              <a:rPr lang="en-US" dirty="0"/>
              <a:t>The class of computations the techniques were applied to contain a composite result from a variety of contributions. This redundancy enables the techniques to produce an acceptable accurate result, even if this means dropping certain contributions.</a:t>
            </a:r>
          </a:p>
        </p:txBody>
      </p:sp>
    </p:spTree>
    <p:extLst>
      <p:ext uri="{BB962C8B-B14F-4D97-AF65-F5344CB8AC3E}">
        <p14:creationId xmlns:p14="http://schemas.microsoft.com/office/powerpoint/2010/main" val="1714420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71077-7A87-4305-A001-49D1886B9819}"/>
              </a:ext>
            </a:extLst>
          </p:cNvPr>
          <p:cNvSpPr>
            <a:spLocks noGrp="1"/>
          </p:cNvSpPr>
          <p:nvPr>
            <p:ph type="title"/>
          </p:nvPr>
        </p:nvSpPr>
        <p:spPr>
          <a:xfrm>
            <a:off x="345231" y="752508"/>
            <a:ext cx="9414589" cy="707260"/>
          </a:xfrm>
        </p:spPr>
        <p:txBody>
          <a:bodyPr>
            <a:normAutofit fontScale="90000"/>
          </a:bodyPr>
          <a:lstStyle/>
          <a:p>
            <a:r>
              <a:rPr lang="en-US" dirty="0"/>
              <a:t>Synchronization in Parallel Computing</a:t>
            </a:r>
          </a:p>
        </p:txBody>
      </p:sp>
      <p:sp>
        <p:nvSpPr>
          <p:cNvPr id="3" name="Content Placeholder 2">
            <a:extLst>
              <a:ext uri="{FF2B5EF4-FFF2-40B4-BE49-F238E27FC236}">
                <a16:creationId xmlns:a16="http://schemas.microsoft.com/office/drawing/2014/main" id="{9E2CBB1F-7C36-4AD7-93B3-3E2C2F905542}"/>
              </a:ext>
            </a:extLst>
          </p:cNvPr>
          <p:cNvSpPr>
            <a:spLocks noGrp="1"/>
          </p:cNvSpPr>
          <p:nvPr>
            <p:ph idx="1"/>
          </p:nvPr>
        </p:nvSpPr>
        <p:spPr>
          <a:xfrm>
            <a:off x="0" y="2506663"/>
            <a:ext cx="7150378" cy="4351337"/>
          </a:xfrm>
        </p:spPr>
        <p:txBody>
          <a:bodyPr/>
          <a:lstStyle/>
          <a:p>
            <a:r>
              <a:rPr lang="en-US" dirty="0"/>
              <a:t>When multiple parallel threads want to access shared data, this can cause undesirable interactions such as data races. To solve this issue, parallel computing applications tend to implement synchronization, but there are many downsides to this such as:</a:t>
            </a:r>
          </a:p>
          <a:p>
            <a:pPr lvl="3"/>
            <a:r>
              <a:rPr lang="en-US" dirty="0"/>
              <a:t>Synchronization Overhead</a:t>
            </a:r>
          </a:p>
          <a:p>
            <a:pPr lvl="3"/>
            <a:r>
              <a:rPr lang="en-US" dirty="0"/>
              <a:t>Parallelism Reduction</a:t>
            </a:r>
          </a:p>
          <a:p>
            <a:pPr lvl="3"/>
            <a:r>
              <a:rPr lang="en-US" dirty="0"/>
              <a:t>Failure Propagation</a:t>
            </a:r>
          </a:p>
          <a:p>
            <a:pPr lvl="3"/>
            <a:endParaRPr lang="en-US" dirty="0"/>
          </a:p>
          <a:p>
            <a:endParaRPr lang="en-US" dirty="0"/>
          </a:p>
        </p:txBody>
      </p:sp>
      <p:pic>
        <p:nvPicPr>
          <p:cNvPr id="4" name="Picture 3">
            <a:extLst>
              <a:ext uri="{FF2B5EF4-FFF2-40B4-BE49-F238E27FC236}">
                <a16:creationId xmlns:a16="http://schemas.microsoft.com/office/drawing/2014/main" id="{56425C3D-E31D-4D66-9831-8470D08C33BF}"/>
              </a:ext>
            </a:extLst>
          </p:cNvPr>
          <p:cNvPicPr>
            <a:picLocks noChangeAspect="1"/>
          </p:cNvPicPr>
          <p:nvPr/>
        </p:nvPicPr>
        <p:blipFill>
          <a:blip r:embed="rId3"/>
          <a:stretch>
            <a:fillRect/>
          </a:stretch>
        </p:blipFill>
        <p:spPr>
          <a:xfrm>
            <a:off x="7150378" y="2966102"/>
            <a:ext cx="3841083" cy="1716229"/>
          </a:xfrm>
          <a:prstGeom prst="rect">
            <a:avLst/>
          </a:prstGeom>
        </p:spPr>
      </p:pic>
    </p:spTree>
    <p:extLst>
      <p:ext uri="{BB962C8B-B14F-4D97-AF65-F5344CB8AC3E}">
        <p14:creationId xmlns:p14="http://schemas.microsoft.com/office/powerpoint/2010/main" val="877431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28223-1712-4439-9A5E-536923342406}"/>
              </a:ext>
            </a:extLst>
          </p:cNvPr>
          <p:cNvSpPr>
            <a:spLocks noGrp="1"/>
          </p:cNvSpPr>
          <p:nvPr>
            <p:ph type="title"/>
          </p:nvPr>
        </p:nvSpPr>
        <p:spPr>
          <a:xfrm>
            <a:off x="515423" y="347099"/>
            <a:ext cx="9692640" cy="1325562"/>
          </a:xfrm>
        </p:spPr>
        <p:txBody>
          <a:bodyPr/>
          <a:lstStyle/>
          <a:p>
            <a:r>
              <a:rPr lang="en-US" dirty="0"/>
              <a:t>Solutions?</a:t>
            </a:r>
          </a:p>
        </p:txBody>
      </p:sp>
      <p:sp>
        <p:nvSpPr>
          <p:cNvPr id="3" name="Content Placeholder 2">
            <a:extLst>
              <a:ext uri="{FF2B5EF4-FFF2-40B4-BE49-F238E27FC236}">
                <a16:creationId xmlns:a16="http://schemas.microsoft.com/office/drawing/2014/main" id="{CED02A6E-C088-494B-8E72-0D4631DDFCA1}"/>
              </a:ext>
            </a:extLst>
          </p:cNvPr>
          <p:cNvSpPr>
            <a:spLocks noGrp="1"/>
          </p:cNvSpPr>
          <p:nvPr>
            <p:ph idx="1"/>
          </p:nvPr>
        </p:nvSpPr>
        <p:spPr>
          <a:xfrm>
            <a:off x="188852" y="2159564"/>
            <a:ext cx="8595360" cy="4351337"/>
          </a:xfrm>
        </p:spPr>
        <p:txBody>
          <a:bodyPr/>
          <a:lstStyle/>
          <a:p>
            <a:r>
              <a:rPr lang="en-US" dirty="0"/>
              <a:t>This paper does not attempt to eliminate undesirable interactions in parallel computations without incurring any disadvantages of a synchronous </a:t>
            </a:r>
          </a:p>
          <a:p>
            <a:r>
              <a:rPr lang="en-US" dirty="0"/>
              <a:t>Instead, this paper focuses on a few things such as:</a:t>
            </a:r>
          </a:p>
          <a:p>
            <a:pPr lvl="1"/>
            <a:r>
              <a:rPr lang="en-US" dirty="0"/>
              <a:t>Acceptability as a function of integrity and accuracy rather than correctness. </a:t>
            </a:r>
          </a:p>
          <a:p>
            <a:pPr lvl="2"/>
            <a:r>
              <a:rPr lang="en-US" dirty="0"/>
              <a:t>Integrity: Properties that the program must satisfy to execute successfully to produce a well-formed result.</a:t>
            </a:r>
          </a:p>
          <a:p>
            <a:pPr lvl="2"/>
            <a:r>
              <a:rPr lang="en-US" dirty="0"/>
              <a:t>Accuracy: How accurate does the result have to be?</a:t>
            </a:r>
          </a:p>
          <a:p>
            <a:pPr lvl="1"/>
            <a:r>
              <a:rPr lang="en-US" dirty="0"/>
              <a:t>Improve data races by characterizing interactions in terms of the acceptability properties of the shared data they may or may not reserve. This way, synchronization becomes necessary only in situations where it would be required to preserve essential acceptability properties. (This allows control over the amount of synchronization in the system)</a:t>
            </a:r>
          </a:p>
        </p:txBody>
      </p:sp>
    </p:spTree>
    <p:extLst>
      <p:ext uri="{BB962C8B-B14F-4D97-AF65-F5344CB8AC3E}">
        <p14:creationId xmlns:p14="http://schemas.microsoft.com/office/powerpoint/2010/main" val="3213640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084EB-5927-4AED-A70A-770EC0E94563}"/>
              </a:ext>
            </a:extLst>
          </p:cNvPr>
          <p:cNvSpPr>
            <a:spLocks noGrp="1"/>
          </p:cNvSpPr>
          <p:nvPr>
            <p:ph type="title"/>
          </p:nvPr>
        </p:nvSpPr>
        <p:spPr>
          <a:xfrm>
            <a:off x="492438" y="298853"/>
            <a:ext cx="9692640" cy="1325562"/>
          </a:xfrm>
        </p:spPr>
        <p:txBody>
          <a:bodyPr/>
          <a:lstStyle/>
          <a:p>
            <a:r>
              <a:rPr lang="en-US" dirty="0"/>
              <a:t>Data Structures</a:t>
            </a:r>
          </a:p>
        </p:txBody>
      </p:sp>
      <p:sp>
        <p:nvSpPr>
          <p:cNvPr id="3" name="Content Placeholder 2">
            <a:extLst>
              <a:ext uri="{FF2B5EF4-FFF2-40B4-BE49-F238E27FC236}">
                <a16:creationId xmlns:a16="http://schemas.microsoft.com/office/drawing/2014/main" id="{049DB390-FCC0-4015-AB50-E0B78E4DE87F}"/>
              </a:ext>
            </a:extLst>
          </p:cNvPr>
          <p:cNvSpPr>
            <a:spLocks noGrp="1"/>
          </p:cNvSpPr>
          <p:nvPr>
            <p:ph idx="1"/>
          </p:nvPr>
        </p:nvSpPr>
        <p:spPr>
          <a:xfrm>
            <a:off x="247111" y="1646717"/>
            <a:ext cx="10078918" cy="4575663"/>
          </a:xfrm>
        </p:spPr>
        <p:txBody>
          <a:bodyPr/>
          <a:lstStyle/>
          <a:p>
            <a:r>
              <a:rPr lang="en-US" dirty="0"/>
              <a:t>The researches have identified a class of data structures that can tolerate unsynchronized updates (even when data races occur). These data structures hold the following properties:</a:t>
            </a:r>
          </a:p>
          <a:p>
            <a:pPr lvl="3"/>
            <a:r>
              <a:rPr lang="en-US" dirty="0"/>
              <a:t>No synchronization, No Atomicity</a:t>
            </a:r>
          </a:p>
          <a:p>
            <a:pPr lvl="4"/>
            <a:r>
              <a:rPr lang="en-US" dirty="0"/>
              <a:t>No synchronization overhead, no parallelism reduction, and parallel threads continue to execute regardless of what happens in other threads.</a:t>
            </a:r>
          </a:p>
          <a:p>
            <a:pPr lvl="3"/>
            <a:r>
              <a:rPr lang="en-US" dirty="0"/>
              <a:t>Preservation of Key Consistency Properties</a:t>
            </a:r>
          </a:p>
          <a:p>
            <a:pPr lvl="4"/>
            <a:r>
              <a:rPr lang="en-US" dirty="0"/>
              <a:t>Each data structure comes with standard consistency properties. Even though the unsynchronized updates may violate some of these properties, they preserve the key properties that the clients require to execute successfully</a:t>
            </a:r>
          </a:p>
          <a:p>
            <a:pPr lvl="3"/>
            <a:r>
              <a:rPr lang="en-US" dirty="0"/>
              <a:t>Acceptably Infrequent Interactions</a:t>
            </a:r>
          </a:p>
          <a:p>
            <a:pPr lvl="4"/>
            <a:r>
              <a:rPr lang="en-US" dirty="0"/>
              <a:t>In practice, non-atomic interactions (where data looses its integrity on failure) occur infrequently enough  that the result rate is acceptably accurate. </a:t>
            </a:r>
          </a:p>
          <a:p>
            <a:pPr lvl="3"/>
            <a:r>
              <a:rPr lang="en-US" dirty="0"/>
              <a:t>Internal Integrity</a:t>
            </a:r>
          </a:p>
          <a:p>
            <a:pPr lvl="4"/>
            <a:r>
              <a:rPr lang="en-US" dirty="0"/>
              <a:t>The unsynchronized updates never crash or perform an illegal operation such as an out of bounds access</a:t>
            </a:r>
          </a:p>
        </p:txBody>
      </p:sp>
    </p:spTree>
    <p:extLst>
      <p:ext uri="{BB962C8B-B14F-4D97-AF65-F5344CB8AC3E}">
        <p14:creationId xmlns:p14="http://schemas.microsoft.com/office/powerpoint/2010/main" val="4200398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6FF43D-2B3B-4C5F-B46F-660F42D74814}"/>
              </a:ext>
            </a:extLst>
          </p:cNvPr>
          <p:cNvSpPr>
            <a:spLocks noGrp="1"/>
          </p:cNvSpPr>
          <p:nvPr>
            <p:ph type="title"/>
          </p:nvPr>
        </p:nvSpPr>
        <p:spPr>
          <a:xfrm>
            <a:off x="133815" y="365760"/>
            <a:ext cx="10820697" cy="1325562"/>
          </a:xfrm>
        </p:spPr>
        <p:txBody>
          <a:bodyPr/>
          <a:lstStyle/>
          <a:p>
            <a:r>
              <a:rPr lang="en-US" dirty="0"/>
              <a:t>Unsynchronized Data Structure Updates</a:t>
            </a:r>
          </a:p>
        </p:txBody>
      </p:sp>
      <p:sp>
        <p:nvSpPr>
          <p:cNvPr id="3" name="Content Placeholder 2">
            <a:extLst>
              <a:ext uri="{FF2B5EF4-FFF2-40B4-BE49-F238E27FC236}">
                <a16:creationId xmlns:a16="http://schemas.microsoft.com/office/drawing/2014/main" id="{176B81C8-2D1C-4DAF-8523-B1654BFD4EF1}"/>
              </a:ext>
            </a:extLst>
          </p:cNvPr>
          <p:cNvSpPr>
            <a:spLocks noGrp="1"/>
          </p:cNvSpPr>
          <p:nvPr>
            <p:ph idx="1"/>
          </p:nvPr>
        </p:nvSpPr>
        <p:spPr>
          <a:xfrm>
            <a:off x="133814" y="1873405"/>
            <a:ext cx="10158761" cy="4351337"/>
          </a:xfrm>
        </p:spPr>
        <p:txBody>
          <a:bodyPr/>
          <a:lstStyle/>
          <a:p>
            <a:r>
              <a:rPr lang="en-US" dirty="0"/>
              <a:t>Two data structures are presented with synchronization-free updates. Two kinds of consistency properties were identified for these data structures:</a:t>
            </a:r>
          </a:p>
          <a:p>
            <a:pPr lvl="5"/>
            <a:r>
              <a:rPr lang="en-US" dirty="0"/>
              <a:t>History-Sensitive</a:t>
            </a:r>
          </a:p>
          <a:p>
            <a:pPr lvl="6"/>
            <a:r>
              <a:rPr lang="en-US" dirty="0"/>
              <a:t>Consistency properties that depend on the history of operations applied to the data-structures.</a:t>
            </a:r>
          </a:p>
          <a:p>
            <a:pPr lvl="5"/>
            <a:r>
              <a:rPr lang="en-US" dirty="0"/>
              <a:t>Instantaneous</a:t>
            </a:r>
          </a:p>
          <a:p>
            <a:pPr lvl="6"/>
            <a:r>
              <a:rPr lang="en-US" dirty="0"/>
              <a:t>Consistency properties that depend only on the current state of the data structure. </a:t>
            </a:r>
          </a:p>
        </p:txBody>
      </p:sp>
      <p:pic>
        <p:nvPicPr>
          <p:cNvPr id="4" name="Picture 3">
            <a:extLst>
              <a:ext uri="{FF2B5EF4-FFF2-40B4-BE49-F238E27FC236}">
                <a16:creationId xmlns:a16="http://schemas.microsoft.com/office/drawing/2014/main" id="{2934CFE5-DA8D-435D-ADD7-3DBA40819422}"/>
              </a:ext>
            </a:extLst>
          </p:cNvPr>
          <p:cNvPicPr>
            <a:picLocks noChangeAspect="1"/>
          </p:cNvPicPr>
          <p:nvPr/>
        </p:nvPicPr>
        <p:blipFill>
          <a:blip r:embed="rId3"/>
          <a:stretch>
            <a:fillRect/>
          </a:stretch>
        </p:blipFill>
        <p:spPr>
          <a:xfrm>
            <a:off x="3690471" y="4049073"/>
            <a:ext cx="4327321" cy="1275421"/>
          </a:xfrm>
          <a:prstGeom prst="rect">
            <a:avLst/>
          </a:prstGeom>
        </p:spPr>
      </p:pic>
      <p:sp>
        <p:nvSpPr>
          <p:cNvPr id="5" name="TextBox 4">
            <a:extLst>
              <a:ext uri="{FF2B5EF4-FFF2-40B4-BE49-F238E27FC236}">
                <a16:creationId xmlns:a16="http://schemas.microsoft.com/office/drawing/2014/main" id="{F08A1EF7-12B6-4EB2-AA4F-0AE7FF48F0D5}"/>
              </a:ext>
            </a:extLst>
          </p:cNvPr>
          <p:cNvSpPr txBox="1"/>
          <p:nvPr/>
        </p:nvSpPr>
        <p:spPr>
          <a:xfrm>
            <a:off x="1322987" y="5329467"/>
            <a:ext cx="9546026" cy="923330"/>
          </a:xfrm>
          <a:prstGeom prst="rect">
            <a:avLst/>
          </a:prstGeom>
          <a:noFill/>
        </p:spPr>
        <p:txBody>
          <a:bodyPr wrap="square" rtlCol="0">
            <a:spAutoFit/>
          </a:bodyPr>
          <a:lstStyle/>
          <a:p>
            <a:r>
              <a:rPr lang="en-US" dirty="0"/>
              <a:t>If two threads tried to add at the same time, this would result in what is normally considered a data race and concurrency error. For this paper's purposes, that would violate a history sensitive property, therefore the interaction is a semantic data race.</a:t>
            </a:r>
          </a:p>
        </p:txBody>
      </p:sp>
    </p:spTree>
    <p:extLst>
      <p:ext uri="{BB962C8B-B14F-4D97-AF65-F5344CB8AC3E}">
        <p14:creationId xmlns:p14="http://schemas.microsoft.com/office/powerpoint/2010/main" val="4209072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41879-DD41-4988-B547-CFA3BAFC7895}"/>
              </a:ext>
            </a:extLst>
          </p:cNvPr>
          <p:cNvSpPr>
            <a:spLocks noGrp="1"/>
          </p:cNvSpPr>
          <p:nvPr>
            <p:ph type="title"/>
          </p:nvPr>
        </p:nvSpPr>
        <p:spPr>
          <a:xfrm>
            <a:off x="713232" y="15082"/>
            <a:ext cx="9692640" cy="1325562"/>
          </a:xfrm>
        </p:spPr>
        <p:txBody>
          <a:bodyPr/>
          <a:lstStyle/>
          <a:p>
            <a:r>
              <a:rPr lang="en-US" dirty="0"/>
              <a:t>Another Example – Growable Array</a:t>
            </a:r>
          </a:p>
        </p:txBody>
      </p:sp>
      <p:sp>
        <p:nvSpPr>
          <p:cNvPr id="3" name="Content Placeholder 2">
            <a:extLst>
              <a:ext uri="{FF2B5EF4-FFF2-40B4-BE49-F238E27FC236}">
                <a16:creationId xmlns:a16="http://schemas.microsoft.com/office/drawing/2014/main" id="{286D8ED7-7829-4899-B486-60DC9CDF486E}"/>
              </a:ext>
            </a:extLst>
          </p:cNvPr>
          <p:cNvSpPr>
            <a:spLocks noGrp="1"/>
          </p:cNvSpPr>
          <p:nvPr>
            <p:ph idx="1"/>
          </p:nvPr>
        </p:nvSpPr>
        <p:spPr>
          <a:xfrm>
            <a:off x="277133" y="1852246"/>
            <a:ext cx="7026343" cy="4876800"/>
          </a:xfrm>
        </p:spPr>
        <p:txBody>
          <a:bodyPr/>
          <a:lstStyle/>
          <a:p>
            <a:r>
              <a:rPr lang="en-US" dirty="0"/>
              <a:t>Even in parallel applications, this growable array (vector) will preserve its instantaneous consistency properties (namely that current-&gt;next is less than current-&gt;length) regardless of how the writes interweave. </a:t>
            </a:r>
          </a:p>
          <a:p>
            <a:r>
              <a:rPr lang="en-US" dirty="0"/>
              <a:t>There are many ways the unsynchronized structure could drop added values:</a:t>
            </a:r>
          </a:p>
          <a:p>
            <a:pPr lvl="2"/>
            <a:r>
              <a:rPr lang="en-US" dirty="0"/>
              <a:t>Simultaneous Insertion</a:t>
            </a:r>
          </a:p>
          <a:p>
            <a:pPr lvl="3"/>
            <a:r>
              <a:rPr lang="en-US" dirty="0"/>
              <a:t>Two add operations can retrieve the same c-&gt;next and insert their two values into the same array element</a:t>
            </a:r>
          </a:p>
          <a:p>
            <a:pPr lvl="2"/>
            <a:r>
              <a:rPr lang="en-US" dirty="0"/>
              <a:t>Simultaneous Grow and Insertion</a:t>
            </a:r>
          </a:p>
          <a:p>
            <a:pPr lvl="3"/>
            <a:r>
              <a:rPr lang="en-US" dirty="0"/>
              <a:t>Two add operations may determine that there is no room in the current array, and both then start to execute the code that grows the array. </a:t>
            </a:r>
          </a:p>
          <a:p>
            <a:pPr lvl="1"/>
            <a:r>
              <a:rPr lang="en-US" dirty="0"/>
              <a:t>If these interactions occur infrequently enough, the dropped elements can have an acceptable effect on the accuracy.</a:t>
            </a:r>
          </a:p>
        </p:txBody>
      </p:sp>
      <p:pic>
        <p:nvPicPr>
          <p:cNvPr id="4" name="Picture 3">
            <a:extLst>
              <a:ext uri="{FF2B5EF4-FFF2-40B4-BE49-F238E27FC236}">
                <a16:creationId xmlns:a16="http://schemas.microsoft.com/office/drawing/2014/main" id="{80AF7930-5295-4D94-A490-835643B8DB73}"/>
              </a:ext>
            </a:extLst>
          </p:cNvPr>
          <p:cNvPicPr>
            <a:picLocks noChangeAspect="1"/>
          </p:cNvPicPr>
          <p:nvPr/>
        </p:nvPicPr>
        <p:blipFill>
          <a:blip r:embed="rId2"/>
          <a:stretch>
            <a:fillRect/>
          </a:stretch>
        </p:blipFill>
        <p:spPr>
          <a:xfrm>
            <a:off x="7432796" y="1340644"/>
            <a:ext cx="3305542" cy="5279523"/>
          </a:xfrm>
          <a:prstGeom prst="rect">
            <a:avLst/>
          </a:prstGeom>
        </p:spPr>
      </p:pic>
    </p:spTree>
    <p:extLst>
      <p:ext uri="{BB962C8B-B14F-4D97-AF65-F5344CB8AC3E}">
        <p14:creationId xmlns:p14="http://schemas.microsoft.com/office/powerpoint/2010/main" val="2973613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A2259-6BE6-4572-8F4C-7F95F395B7C2}"/>
              </a:ext>
            </a:extLst>
          </p:cNvPr>
          <p:cNvSpPr>
            <a:spLocks noGrp="1"/>
          </p:cNvSpPr>
          <p:nvPr>
            <p:ph type="title"/>
          </p:nvPr>
        </p:nvSpPr>
        <p:spPr>
          <a:xfrm>
            <a:off x="1074303" y="349617"/>
            <a:ext cx="5490620" cy="1325562"/>
          </a:xfrm>
        </p:spPr>
        <p:txBody>
          <a:bodyPr/>
          <a:lstStyle/>
          <a:p>
            <a:r>
              <a:rPr lang="en-US" dirty="0"/>
              <a:t>Window of Vulnerability</a:t>
            </a:r>
          </a:p>
        </p:txBody>
      </p:sp>
      <p:sp>
        <p:nvSpPr>
          <p:cNvPr id="3" name="Content Placeholder 2">
            <a:extLst>
              <a:ext uri="{FF2B5EF4-FFF2-40B4-BE49-F238E27FC236}">
                <a16:creationId xmlns:a16="http://schemas.microsoft.com/office/drawing/2014/main" id="{2827909E-6AF0-4A8C-AA7F-C9903EEF5CB7}"/>
              </a:ext>
            </a:extLst>
          </p:cNvPr>
          <p:cNvSpPr>
            <a:spLocks noGrp="1"/>
          </p:cNvSpPr>
          <p:nvPr>
            <p:ph idx="1"/>
          </p:nvPr>
        </p:nvSpPr>
        <p:spPr>
          <a:xfrm>
            <a:off x="806783" y="2224051"/>
            <a:ext cx="4738233" cy="4071242"/>
          </a:xfrm>
        </p:spPr>
        <p:txBody>
          <a:bodyPr>
            <a:normAutofit/>
          </a:bodyPr>
          <a:lstStyle/>
          <a:p>
            <a:r>
              <a:rPr lang="en-US" dirty="0"/>
              <a:t>The time between when the add operation decides to update the data structure and the time when the update has taken place is referred to as the window of vulnerability</a:t>
            </a:r>
          </a:p>
          <a:p>
            <a:r>
              <a:rPr lang="en-US" dirty="0"/>
              <a:t>One way to make the window of vulnerability smaller is to recheck the original conditions of the update just before performing it. Otherwise, the operation will retry in the new state. </a:t>
            </a:r>
          </a:p>
        </p:txBody>
      </p:sp>
      <p:pic>
        <p:nvPicPr>
          <p:cNvPr id="4" name="Picture 3">
            <a:extLst>
              <a:ext uri="{FF2B5EF4-FFF2-40B4-BE49-F238E27FC236}">
                <a16:creationId xmlns:a16="http://schemas.microsoft.com/office/drawing/2014/main" id="{E452A622-357D-423A-8DE1-03D30C78BFAA}"/>
              </a:ext>
            </a:extLst>
          </p:cNvPr>
          <p:cNvPicPr>
            <a:picLocks noChangeAspect="1"/>
          </p:cNvPicPr>
          <p:nvPr/>
        </p:nvPicPr>
        <p:blipFill>
          <a:blip r:embed="rId2"/>
          <a:stretch>
            <a:fillRect/>
          </a:stretch>
        </p:blipFill>
        <p:spPr>
          <a:xfrm>
            <a:off x="6564923" y="211054"/>
            <a:ext cx="2907323" cy="6297329"/>
          </a:xfrm>
          <a:prstGeom prst="rect">
            <a:avLst/>
          </a:prstGeom>
        </p:spPr>
      </p:pic>
    </p:spTree>
    <p:extLst>
      <p:ext uri="{BB962C8B-B14F-4D97-AF65-F5344CB8AC3E}">
        <p14:creationId xmlns:p14="http://schemas.microsoft.com/office/powerpoint/2010/main" val="3366790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F9DE0-5E77-4951-9150-3B883A4349E0}"/>
              </a:ext>
            </a:extLst>
          </p:cNvPr>
          <p:cNvSpPr>
            <a:spLocks noGrp="1"/>
          </p:cNvSpPr>
          <p:nvPr>
            <p:ph type="title"/>
          </p:nvPr>
        </p:nvSpPr>
        <p:spPr>
          <a:xfrm>
            <a:off x="324026" y="318868"/>
            <a:ext cx="9692640" cy="1325562"/>
          </a:xfrm>
        </p:spPr>
        <p:txBody>
          <a:bodyPr/>
          <a:lstStyle/>
          <a:p>
            <a:r>
              <a:rPr lang="en-US" dirty="0"/>
              <a:t>Parallel Space Subdivision Tree Construction</a:t>
            </a:r>
          </a:p>
        </p:txBody>
      </p:sp>
      <p:sp>
        <p:nvSpPr>
          <p:cNvPr id="3" name="Content Placeholder 2">
            <a:extLst>
              <a:ext uri="{FF2B5EF4-FFF2-40B4-BE49-F238E27FC236}">
                <a16:creationId xmlns:a16="http://schemas.microsoft.com/office/drawing/2014/main" id="{1AF53B72-EC93-4E19-85F7-F09B8B1E6F56}"/>
              </a:ext>
            </a:extLst>
          </p:cNvPr>
          <p:cNvSpPr>
            <a:spLocks noGrp="1"/>
          </p:cNvSpPr>
          <p:nvPr>
            <p:ph idx="1"/>
          </p:nvPr>
        </p:nvSpPr>
        <p:spPr>
          <a:xfrm>
            <a:off x="872666" y="1875692"/>
            <a:ext cx="8595360" cy="4806462"/>
          </a:xfrm>
        </p:spPr>
        <p:txBody>
          <a:bodyPr>
            <a:normAutofit fontScale="85000" lnSpcReduction="10000"/>
          </a:bodyPr>
          <a:lstStyle/>
          <a:p>
            <a:r>
              <a:rPr lang="en-US" dirty="0"/>
              <a:t>The ideas presented previously were used in conjunction with data structure repair, to obtain a synchronization-free parallel space subdivision tree construction algorithm for the Barnes-Hut N-body simulation algorithm.</a:t>
            </a:r>
          </a:p>
          <a:p>
            <a:endParaRPr lang="en-US" dirty="0"/>
          </a:p>
          <a:p>
            <a:endParaRPr lang="en-US" dirty="0"/>
          </a:p>
          <a:p>
            <a:endParaRPr lang="en-US" dirty="0"/>
          </a:p>
          <a:p>
            <a:endParaRPr lang="en-US" dirty="0"/>
          </a:p>
          <a:p>
            <a:endParaRPr lang="en-US" dirty="0"/>
          </a:p>
          <a:p>
            <a:endParaRPr lang="en-US" dirty="0"/>
          </a:p>
          <a:p>
            <a:endParaRPr lang="en-US" dirty="0"/>
          </a:p>
          <a:p>
            <a:r>
              <a:rPr lang="en-US" dirty="0"/>
              <a:t>Eliminating synchronization improves the performance of the parallel algorithm by approximately 20% with negligible impact on the overall accuracy of the simulation. </a:t>
            </a:r>
          </a:p>
          <a:p>
            <a:r>
              <a:rPr lang="en-US" dirty="0"/>
              <a:t>The use of final checks to reduce the sizes of various windows of vulnerability significantly reduces the number of dropped bodies.</a:t>
            </a:r>
          </a:p>
        </p:txBody>
      </p:sp>
      <p:pic>
        <p:nvPicPr>
          <p:cNvPr id="4" name="Picture 3">
            <a:extLst>
              <a:ext uri="{FF2B5EF4-FFF2-40B4-BE49-F238E27FC236}">
                <a16:creationId xmlns:a16="http://schemas.microsoft.com/office/drawing/2014/main" id="{2FA06155-533D-4AC8-8D53-0E86569E720A}"/>
              </a:ext>
            </a:extLst>
          </p:cNvPr>
          <p:cNvPicPr>
            <a:picLocks noChangeAspect="1"/>
          </p:cNvPicPr>
          <p:nvPr/>
        </p:nvPicPr>
        <p:blipFill>
          <a:blip r:embed="rId3"/>
          <a:stretch>
            <a:fillRect/>
          </a:stretch>
        </p:blipFill>
        <p:spPr>
          <a:xfrm>
            <a:off x="0" y="2657993"/>
            <a:ext cx="12192000" cy="771007"/>
          </a:xfrm>
          <a:prstGeom prst="rect">
            <a:avLst/>
          </a:prstGeom>
        </p:spPr>
      </p:pic>
      <p:pic>
        <p:nvPicPr>
          <p:cNvPr id="5" name="Picture 4">
            <a:extLst>
              <a:ext uri="{FF2B5EF4-FFF2-40B4-BE49-F238E27FC236}">
                <a16:creationId xmlns:a16="http://schemas.microsoft.com/office/drawing/2014/main" id="{A4A21499-1D2E-4CB4-A35C-A95E937198C6}"/>
              </a:ext>
            </a:extLst>
          </p:cNvPr>
          <p:cNvPicPr>
            <a:picLocks noChangeAspect="1"/>
          </p:cNvPicPr>
          <p:nvPr/>
        </p:nvPicPr>
        <p:blipFill>
          <a:blip r:embed="rId4"/>
          <a:stretch>
            <a:fillRect/>
          </a:stretch>
        </p:blipFill>
        <p:spPr>
          <a:xfrm>
            <a:off x="3506666" y="3461468"/>
            <a:ext cx="3996104" cy="1962190"/>
          </a:xfrm>
          <a:prstGeom prst="rect">
            <a:avLst/>
          </a:prstGeom>
        </p:spPr>
      </p:pic>
    </p:spTree>
    <p:extLst>
      <p:ext uri="{BB962C8B-B14F-4D97-AF65-F5344CB8AC3E}">
        <p14:creationId xmlns:p14="http://schemas.microsoft.com/office/powerpoint/2010/main" val="2826047622"/>
      </p:ext>
    </p:extLst>
  </p:cSld>
  <p:clrMapOvr>
    <a:masterClrMapping/>
  </p:clrMapOvr>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TM03457515[[fn=View]]</Template>
  <TotalTime>174</TotalTime>
  <Words>1046</Words>
  <Application>Microsoft Office PowerPoint</Application>
  <PresentationFormat>Widescreen</PresentationFormat>
  <Paragraphs>83</Paragraphs>
  <Slides>11</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Century Schoolbook</vt:lpstr>
      <vt:lpstr>Wingdings 2</vt:lpstr>
      <vt:lpstr>View</vt:lpstr>
      <vt:lpstr>Unsynchronized Techniques for Approximate Parallel Computing</vt:lpstr>
      <vt:lpstr>Overview</vt:lpstr>
      <vt:lpstr>Synchronization in Parallel Computing</vt:lpstr>
      <vt:lpstr>Solutions?</vt:lpstr>
      <vt:lpstr>Data Structures</vt:lpstr>
      <vt:lpstr>Unsynchronized Data Structure Updates</vt:lpstr>
      <vt:lpstr>Another Example – Growable Array</vt:lpstr>
      <vt:lpstr>Window of Vulnerability</vt:lpstr>
      <vt:lpstr>Parallel Space Subdivision Tree Construction</vt:lpstr>
      <vt:lpstr>Conclusion</vt:lpstr>
      <vt:lpstr>Example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Unsynchronized Techniques for Approximate Parallel Computing</dc:title>
  <dc:creator>Wollenhaup,Michael J</dc:creator>
  <cp:lastModifiedBy>Wollenhaup,Michael J</cp:lastModifiedBy>
  <cp:revision>28</cp:revision>
  <dcterms:created xsi:type="dcterms:W3CDTF">2020-09-16T04:05:15Z</dcterms:created>
  <dcterms:modified xsi:type="dcterms:W3CDTF">2020-09-16T07:00:00Z</dcterms:modified>
</cp:coreProperties>
</file>